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B3A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18872" cy="685800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8872" y="5166360"/>
            <a:ext cx="12070080" cy="4114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11480" y="347472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B8A387"/>
                </a:solidFill>
              </a:rPr>
              <a:t>NEG AG  —  Northgate Enterprises Group AG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" y="1188720"/>
            <a:ext cx="10972800" cy="1554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5000" b="1" i="0">
                <a:solidFill>
                  <a:srgbClr val="FFFFFF"/>
                </a:solidFill>
              </a:rPr>
              <a:t>Exposé-Automatisierungs-Pipeline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1480" y="2834640"/>
            <a:ext cx="1051560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000" b="0" i="1">
                <a:solidFill>
                  <a:srgbClr val="B8A387"/>
                </a:solidFill>
              </a:rPr>
              <a:t>Von rohen Kunden-Uploads zu professionellen, markenkonformen PDF-Immobilien-Exposés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749039"/>
            <a:ext cx="10515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667277"/>
                </a:solidFill>
              </a:rPr>
              <a:t>Vollständig automatisiert  •  3-Phasen-Pipeline  •  KI-gestützt  •  Mensch im Prozess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11480" y="6172200"/>
            <a:ext cx="54864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667277"/>
                </a:solidFill>
              </a:rPr>
              <a:t>WIR. SIND. IMMOBILIEN!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686800" y="6172200"/>
            <a:ext cx="31089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sz="1200" b="0" i="0">
                <a:solidFill>
                  <a:srgbClr val="667277"/>
                </a:solidFill>
              </a:rPr>
              <a:t>Februar 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182880"/>
            <a:ext cx="11338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700" b="1" i="0">
                <a:solidFill>
                  <a:srgbClr val="FFFFFF"/>
                </a:solidFill>
              </a:rPr>
              <a:t>Was ist die Exposé-Automatisierungs-Pipeline?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097280"/>
            <a:ext cx="12188952" cy="4114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325880"/>
            <a:ext cx="11247120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 i="0">
                <a:solidFill>
                  <a:srgbClr val="414D4D"/>
                </a:solidFill>
              </a:rPr>
              <a:t>Ein vollständig automatisiertes System, das rohe, unstrukturierte Kunden-Uploads in professionelle, markenkonforme PDF-Immobilien-Exposés umwandelt — mit minimalem Aufwand.</a:t>
            </a:r>
          </a:p>
        </p:txBody>
      </p:sp>
      <p:sp>
        <p:nvSpPr>
          <p:cNvPr id="6" name="Rectangle 5"/>
          <p:cNvSpPr/>
          <p:nvPr/>
        </p:nvSpPr>
        <p:spPr>
          <a:xfrm>
            <a:off x="411480" y="2331720"/>
            <a:ext cx="3703320" cy="416052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11480" y="2331720"/>
            <a:ext cx="3703320" cy="6400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468880"/>
            <a:ext cx="1371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3246120"/>
            <a:ext cx="3337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Eliminiert Manuelle Arbeit</a:t>
            </a:r>
          </a:p>
        </p:txBody>
      </p:sp>
      <p:sp>
        <p:nvSpPr>
          <p:cNvPr id="10" name="Rectangle 9"/>
          <p:cNvSpPr/>
          <p:nvPr/>
        </p:nvSpPr>
        <p:spPr>
          <a:xfrm>
            <a:off x="594360" y="3822191"/>
            <a:ext cx="3337560" cy="32004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594360" y="3931920"/>
            <a:ext cx="333756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5DA"/>
                </a:solidFill>
              </a:rPr>
              <a:t>KI übernimmt Bildklassifizierung,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Datenextraktion, Inhalts-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zusammenstellung und PDF-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Erstellung vollautomatisch.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25112" y="2331720"/>
            <a:ext cx="3703320" cy="416052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325112" y="2331720"/>
            <a:ext cx="3703320" cy="6400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07992" y="2468880"/>
            <a:ext cx="1371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07992" y="3246120"/>
            <a:ext cx="3337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Mensch im Prozess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07992" y="3822191"/>
            <a:ext cx="3337560" cy="32004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507992" y="3931920"/>
            <a:ext cx="333756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5DA"/>
                </a:solidFill>
              </a:rPr>
              <a:t>Ein strukturierter Prüfungsschritt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stellt sicher, dass alle Inhalte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korrekt und markenkonform sind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vor der finalen Ausgabe.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8238744" y="2331720"/>
            <a:ext cx="3703320" cy="4160520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238744" y="2331720"/>
            <a:ext cx="3703320" cy="6400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21624" y="2468880"/>
            <a:ext cx="137160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800" b="1" i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21624" y="3246120"/>
            <a:ext cx="33375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FFFFFF"/>
                </a:solidFill>
              </a:rPr>
              <a:t>Professionelles Ergebnis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421624" y="3822191"/>
            <a:ext cx="3337560" cy="32004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421624" y="3931920"/>
            <a:ext cx="333756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CCD5DA"/>
                </a:solidFill>
              </a:rPr>
              <a:t>Liefert druckfertige PDF-Exposés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direkt in OneDrive und versendet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sie automatisch per E-Mail</a:t>
            </a:r>
          </a:p>
          <a:p>
            <a:pPr algn="l"/>
            <a:r>
              <a:rPr sz="1300" b="0" i="0">
                <a:solidFill>
                  <a:srgbClr val="CCD5DA"/>
                </a:solidFill>
              </a:rPr>
              <a:t>an den Kunden.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182880"/>
            <a:ext cx="11338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700" b="1" i="0">
                <a:solidFill>
                  <a:srgbClr val="FFFFFF"/>
                </a:solidFill>
              </a:rPr>
              <a:t>So funktioniert es — 3-Phasen-Pipeline-Übersicht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097280"/>
            <a:ext cx="12188952" cy="4114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20040" y="1325880"/>
            <a:ext cx="1828800" cy="530352"/>
          </a:xfrm>
          <a:prstGeom prst="rect">
            <a:avLst/>
          </a:prstGeom>
          <a:solidFill>
            <a:srgbClr val="E8F5F2"/>
          </a:solidFill>
          <a:ln w="6350">
            <a:solidFill>
              <a:srgbClr val="66727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347472" y="1353312"/>
            <a:ext cx="1773936" cy="4754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900" b="1" i="0">
                <a:solidFill>
                  <a:srgbClr val="2B3A44"/>
                </a:solidFill>
              </a:rPr>
              <a:t>KUNDEN-UPLOADS</a:t>
            </a:r>
          </a:p>
          <a:p>
            <a:pPr algn="ctr"/>
            <a:r>
              <a:rPr sz="900" b="1" i="0">
                <a:solidFill>
                  <a:srgbClr val="2B3A44"/>
                </a:solidFill>
              </a:rPr>
              <a:t>PDFs · Bilder · Dokumente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167128" y="1371600"/>
            <a:ext cx="2743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1" i="0">
                <a:solidFill>
                  <a:srgbClr val="667277"/>
                </a:solidFill>
              </a:rPr>
              <a:t>▶</a:t>
            </a:r>
          </a:p>
        </p:txBody>
      </p:sp>
      <p:sp>
        <p:nvSpPr>
          <p:cNvPr id="8" name="Rectangle 7"/>
          <p:cNvSpPr/>
          <p:nvPr/>
        </p:nvSpPr>
        <p:spPr>
          <a:xfrm>
            <a:off x="2395728" y="1234440"/>
            <a:ext cx="3291840" cy="50292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2395728" y="1234440"/>
            <a:ext cx="3291840" cy="6400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2532888" y="1325880"/>
            <a:ext cx="1280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32888" y="1984248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CCD5DA"/>
                </a:solidFill>
              </a:rPr>
              <a:t>Phase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32888" y="2267711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</a:rPr>
              <a:t>Aufnahme &amp; KI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532888" y="2862072"/>
            <a:ext cx="3017520" cy="320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2532888" y="3072384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2642616" y="2944368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OneDrive-Überwachung</a:t>
            </a:r>
          </a:p>
        </p:txBody>
      </p:sp>
      <p:sp>
        <p:nvSpPr>
          <p:cNvPr id="16" name="Rectangle 15"/>
          <p:cNvSpPr/>
          <p:nvPr/>
        </p:nvSpPr>
        <p:spPr>
          <a:xfrm>
            <a:off x="2532888" y="3547872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642616" y="3419856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Datei-Normalisierung</a:t>
            </a:r>
          </a:p>
        </p:txBody>
      </p:sp>
      <p:sp>
        <p:nvSpPr>
          <p:cNvPr id="18" name="Rectangle 17"/>
          <p:cNvSpPr/>
          <p:nvPr/>
        </p:nvSpPr>
        <p:spPr>
          <a:xfrm>
            <a:off x="2532888" y="4023360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2642616" y="3895344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Gemini 2.5 Pro (klassifizieren)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532888" y="4498848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642616" y="4370832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Azure OCR (Text extrahieren)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532888" y="4974336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642616" y="484632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Geocodierung &amp; POIs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532888" y="5449824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642616" y="5321808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KI-Inhaltszusammenstellung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532888" y="5925312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642616" y="5797296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→  NocoDB-Speicher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97296" y="36118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29" name="Rectangle 28"/>
          <p:cNvSpPr/>
          <p:nvPr/>
        </p:nvSpPr>
        <p:spPr>
          <a:xfrm>
            <a:off x="5989320" y="1234440"/>
            <a:ext cx="3291840" cy="502920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5989320" y="1234440"/>
            <a:ext cx="3291840" cy="6400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126480" y="1325880"/>
            <a:ext cx="1280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126480" y="1984248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CCD5DA"/>
                </a:solidFill>
              </a:rPr>
              <a:t>Phase 2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126480" y="2267711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</a:rPr>
              <a:t>Manuelle Prüfung</a:t>
            </a:r>
          </a:p>
        </p:txBody>
      </p:sp>
      <p:sp>
        <p:nvSpPr>
          <p:cNvPr id="34" name="Rectangle 33"/>
          <p:cNvSpPr/>
          <p:nvPr/>
        </p:nvSpPr>
        <p:spPr>
          <a:xfrm>
            <a:off x="6126480" y="2862072"/>
            <a:ext cx="3017520" cy="320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6126480" y="3072384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6236208" y="2944368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Prüfungsformular öffnen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126480" y="3547872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236208" y="3419856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KI-Abschnitte prüfen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126480" y="4023360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6236208" y="3895344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Fehlende Daten ergänzen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126480" y="4498848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236208" y="4370832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Bilder neu zuweisen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126480" y="4974336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236208" y="484632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1" i="0">
                <a:solidFill>
                  <a:srgbClr val="B8A387"/>
                </a:solidFill>
              </a:rPr>
              <a:t>✓  FREIGEBEN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9390888" y="3611880"/>
            <a:ext cx="36576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2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46" name="Rectangle 45"/>
          <p:cNvSpPr/>
          <p:nvPr/>
        </p:nvSpPr>
        <p:spPr>
          <a:xfrm>
            <a:off x="9262872" y="1234440"/>
            <a:ext cx="3291840" cy="5029200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9262872" y="1234440"/>
            <a:ext cx="3291840" cy="6400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9400032" y="1325880"/>
            <a:ext cx="12801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400" b="1" i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9400032" y="1984248"/>
            <a:ext cx="310896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 i="1">
                <a:solidFill>
                  <a:srgbClr val="CCD5DA"/>
                </a:solidFill>
              </a:rPr>
              <a:t>Phase 3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400032" y="2267711"/>
            <a:ext cx="310896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800" b="1" i="0">
                <a:solidFill>
                  <a:srgbClr val="FFFFFF"/>
                </a:solidFill>
              </a:rPr>
              <a:t>PDF-Erstellung</a:t>
            </a:r>
          </a:p>
        </p:txBody>
      </p:sp>
      <p:sp>
        <p:nvSpPr>
          <p:cNvPr id="51" name="Rectangle 50"/>
          <p:cNvSpPr/>
          <p:nvPr/>
        </p:nvSpPr>
        <p:spPr>
          <a:xfrm>
            <a:off x="9400032" y="2862072"/>
            <a:ext cx="3017520" cy="3200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9400032" y="3072384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509760" y="2944368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Webhook-Trigger</a:t>
            </a:r>
          </a:p>
        </p:txBody>
      </p:sp>
      <p:sp>
        <p:nvSpPr>
          <p:cNvPr id="54" name="Rectangle 53"/>
          <p:cNvSpPr/>
          <p:nvPr/>
        </p:nvSpPr>
        <p:spPr>
          <a:xfrm>
            <a:off x="9400032" y="3547872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9509760" y="3419856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Daten aus NocoDB laden</a:t>
            </a:r>
          </a:p>
        </p:txBody>
      </p:sp>
      <p:sp>
        <p:nvSpPr>
          <p:cNvPr id="56" name="Rectangle 55"/>
          <p:cNvSpPr/>
          <p:nvPr/>
        </p:nvSpPr>
        <p:spPr>
          <a:xfrm>
            <a:off x="9400032" y="4023360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9509760" y="3895344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HTML-Vorlage befüllen</a:t>
            </a:r>
          </a:p>
        </p:txBody>
      </p:sp>
      <p:sp>
        <p:nvSpPr>
          <p:cNvPr id="58" name="Rectangle 57"/>
          <p:cNvSpPr/>
          <p:nvPr/>
        </p:nvSpPr>
        <p:spPr>
          <a:xfrm>
            <a:off x="9400032" y="4498848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9509760" y="4370832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Gotenberg (Chrome → PDF)</a:t>
            </a:r>
          </a:p>
        </p:txBody>
      </p:sp>
      <p:sp>
        <p:nvSpPr>
          <p:cNvPr id="60" name="Rectangle 59"/>
          <p:cNvSpPr/>
          <p:nvPr/>
        </p:nvSpPr>
        <p:spPr>
          <a:xfrm>
            <a:off x="9400032" y="4974336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9509760" y="4846320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PDF-Ausgabe  ≥150 DPI</a:t>
            </a:r>
          </a:p>
        </p:txBody>
      </p:sp>
      <p:sp>
        <p:nvSpPr>
          <p:cNvPr id="62" name="Rectangle 61"/>
          <p:cNvSpPr/>
          <p:nvPr/>
        </p:nvSpPr>
        <p:spPr>
          <a:xfrm>
            <a:off x="9400032" y="5449824"/>
            <a:ext cx="64008" cy="18288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9509760" y="5321808"/>
            <a:ext cx="292608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FFFFFF"/>
                </a:solidFill>
              </a:rPr>
              <a:t>OneDrive + E-Mail-Versand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20040" y="6492240"/>
            <a:ext cx="11548872" cy="274320"/>
          </a:xfrm>
          <a:prstGeom prst="rect">
            <a:avLst/>
          </a:prstGeom>
          <a:solidFill>
            <a:srgbClr val="E8F5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100" b="0" i="1">
                <a:solidFill>
                  <a:srgbClr val="2B3A44"/>
                </a:solidFill>
              </a:rPr>
              <a:t>Goldene Regel:  Nichts stoppt die Pipeline — fehlerhafte Dateien werden markiert, gute Dateien laufen weiter, der Mensch sieht alles.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182880"/>
            <a:ext cx="11338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700" b="1" i="0">
                <a:solidFill>
                  <a:srgbClr val="FFFFFF"/>
                </a:solidFill>
              </a:rPr>
              <a:t>Phase 1 — Aufnahme &amp; KI-Verarbeitung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097280"/>
            <a:ext cx="12188952" cy="4114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261872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414D4D"/>
                </a:solidFill>
              </a:rPr>
              <a:t>Wird ausgelöst, sobald neue Dateien im überwachten OneDrive-Ordner eingehen. Die Pipeline läuft vollautomatisch — KI klassifiziert, extrahiert, geokodiert und stellt alle Inhalte zusammen.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920240"/>
            <a:ext cx="1516597" cy="36576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92608" y="1920240"/>
            <a:ext cx="1516597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840594" y="2048256"/>
            <a:ext cx="420624" cy="36576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40594" y="2029968"/>
            <a:ext cx="42062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B3A44"/>
                </a:solidFill>
              </a:rP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9184" y="2578608"/>
            <a:ext cx="144344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OneDrive-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Überwachung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9184" y="3401568"/>
            <a:ext cx="1443445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Überwacht den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freigegebenen Ordner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auf neue Uploads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09205" y="347472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973797" y="1920240"/>
            <a:ext cx="1516597" cy="3657600"/>
          </a:xfrm>
          <a:prstGeom prst="rect">
            <a:avLst/>
          </a:prstGeom>
          <a:solidFill>
            <a:srgbClr val="3A4E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973797" y="1920240"/>
            <a:ext cx="1516597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2521784" y="2048256"/>
            <a:ext cx="420624" cy="36576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2521784" y="2029968"/>
            <a:ext cx="42062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B3A44"/>
                </a:solidFill>
              </a:rP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10373" y="2578608"/>
            <a:ext cx="144344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Datei-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Normalisierung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2010373" y="3401568"/>
            <a:ext cx="1443445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Benennt um, sortiert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&amp; validiert jeden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Dateityp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490395" y="347472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20" name="Rectangle 19"/>
          <p:cNvSpPr/>
          <p:nvPr/>
        </p:nvSpPr>
        <p:spPr>
          <a:xfrm>
            <a:off x="3654987" y="1920240"/>
            <a:ext cx="1516597" cy="36576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3654987" y="1920240"/>
            <a:ext cx="1516597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202974" y="2048256"/>
            <a:ext cx="420624" cy="36576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4202974" y="2029968"/>
            <a:ext cx="42062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B3A44"/>
                </a:solidFill>
              </a:rP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691563" y="2578608"/>
            <a:ext cx="144344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Gemini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2.5 Pro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691563" y="3401568"/>
            <a:ext cx="1443445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Klassifiziert Bilder: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Grundrisse, Fotos,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eingescannte Dokumente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71585" y="347472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27" name="Rectangle 26"/>
          <p:cNvSpPr/>
          <p:nvPr/>
        </p:nvSpPr>
        <p:spPr>
          <a:xfrm>
            <a:off x="5336177" y="1920240"/>
            <a:ext cx="1516597" cy="3657600"/>
          </a:xfrm>
          <a:prstGeom prst="rect">
            <a:avLst/>
          </a:prstGeom>
          <a:solidFill>
            <a:srgbClr val="3A4E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336177" y="1920240"/>
            <a:ext cx="1516597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5884164" y="2048256"/>
            <a:ext cx="420624" cy="36576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5884164" y="2029968"/>
            <a:ext cx="42062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B3A44"/>
                </a:solidFill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372753" y="2578608"/>
            <a:ext cx="144344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Azure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OCR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372753" y="3401568"/>
            <a:ext cx="1443445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Extrahiert Text aus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eingescannten Docs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und Grundrissen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6852774" y="347472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017366" y="1920240"/>
            <a:ext cx="1516597" cy="36576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7017366" y="1920240"/>
            <a:ext cx="1516597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7565353" y="2048256"/>
            <a:ext cx="420624" cy="36576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565353" y="2029968"/>
            <a:ext cx="42062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B3A44"/>
                </a:solidFill>
              </a:rPr>
              <a:t>5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7053942" y="2578608"/>
            <a:ext cx="144344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Geocodierung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&amp; POIs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053942" y="3401568"/>
            <a:ext cx="1443445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Google Maps API: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Koordinaten, Entfernungen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zu Einrichtungen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8533964" y="347472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698556" y="1920240"/>
            <a:ext cx="1516597" cy="3657600"/>
          </a:xfrm>
          <a:prstGeom prst="rect">
            <a:avLst/>
          </a:prstGeom>
          <a:solidFill>
            <a:srgbClr val="3A4E5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8698556" y="1920240"/>
            <a:ext cx="1516597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9246543" y="2048256"/>
            <a:ext cx="420624" cy="36576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9246543" y="2029968"/>
            <a:ext cx="42062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B3A44"/>
                </a:solidFill>
              </a:rPr>
              <a:t>6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8735132" y="2578608"/>
            <a:ext cx="144344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KI-Inhalts-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zusammenstellung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8735132" y="3401568"/>
            <a:ext cx="1443445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KI stellt alle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Exposé-Abschnitte aus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den Daten zusammen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215154" y="3474720"/>
            <a:ext cx="164592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0379746" y="1920240"/>
            <a:ext cx="1516597" cy="36576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10379746" y="1920240"/>
            <a:ext cx="1516597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10927733" y="2048256"/>
            <a:ext cx="420624" cy="36576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10927733" y="2029968"/>
            <a:ext cx="420624" cy="3840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B3A44"/>
                </a:solidFill>
              </a:rPr>
              <a:t>7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10416322" y="2578608"/>
            <a:ext cx="1443445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NocoDB-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Speicher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416322" y="3401568"/>
            <a:ext cx="1443445" cy="1737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Alle Daten gespeichert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— bereit für die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manuelle Prüfung</a:t>
            </a:r>
          </a:p>
        </p:txBody>
      </p:sp>
      <p:sp>
        <p:nvSpPr>
          <p:cNvPr id="54" name="Rectangle 53"/>
          <p:cNvSpPr/>
          <p:nvPr/>
        </p:nvSpPr>
        <p:spPr>
          <a:xfrm>
            <a:off x="292608" y="5806440"/>
            <a:ext cx="11603736" cy="457200"/>
          </a:xfrm>
          <a:prstGeom prst="rect">
            <a:avLst/>
          </a:prstGeom>
          <a:solidFill>
            <a:srgbClr val="E8F5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457200" y="5833872"/>
            <a:ext cx="11247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B3A44"/>
                </a:solidFill>
              </a:rPr>
              <a:t>Ausgabe:  Alle extrahierten, klassifizierten Daten werden in NocoDB gespeichert →  Das Phase-2-Prüfungsformular wird automatisch mit diesen Daten befüllt.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182880"/>
            <a:ext cx="11338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700" b="1" i="0">
                <a:solidFill>
                  <a:srgbClr val="FFFFFF"/>
                </a:solidFill>
              </a:rPr>
              <a:t>Phase 2 — Manuelle Prüfungsmaske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097280"/>
            <a:ext cx="12188952" cy="4114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325880"/>
            <a:ext cx="3931920" cy="5257800"/>
          </a:xfrm>
          <a:prstGeom prst="rect">
            <a:avLst/>
          </a:prstGeom>
          <a:solidFill>
            <a:srgbClr val="F2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3931920" cy="64008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502920" y="1463040"/>
            <a:ext cx="365760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1" i="0">
                <a:solidFill>
                  <a:srgbClr val="2B3A44"/>
                </a:solidFill>
              </a:rPr>
              <a:t>React-Prüfungsformular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02920" y="2057400"/>
            <a:ext cx="365760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0" i="0">
                <a:solidFill>
                  <a:srgbClr val="414D4D"/>
                </a:solidFill>
              </a:rPr>
              <a:t>Jeder KI-generierte Abschnitt wird</a:t>
            </a:r>
          </a:p>
          <a:p>
            <a:pPr algn="l"/>
            <a:r>
              <a:rPr sz="1300" b="0" i="0">
                <a:solidFill>
                  <a:srgbClr val="414D4D"/>
                </a:solidFill>
              </a:rPr>
              <a:t>in einem strukturierten Editor</a:t>
            </a:r>
          </a:p>
          <a:p>
            <a:pPr algn="l"/>
            <a:r>
              <a:rPr sz="1300" b="0" i="0">
                <a:solidFill>
                  <a:srgbClr val="414D4D"/>
                </a:solidFill>
              </a:rPr>
              <a:t>angezeigt. Der Prüfer validiert,</a:t>
            </a:r>
          </a:p>
          <a:p>
            <a:pPr algn="l"/>
            <a:r>
              <a:rPr sz="1300" b="0" i="0">
                <a:solidFill>
                  <a:srgbClr val="414D4D"/>
                </a:solidFill>
              </a:rPr>
              <a:t>korrigiert und ergänzt alle Inhalte</a:t>
            </a:r>
          </a:p>
          <a:p>
            <a:pPr algn="l"/>
            <a:r>
              <a:rPr sz="1300" b="0" i="0">
                <a:solidFill>
                  <a:srgbClr val="414D4D"/>
                </a:solidFill>
              </a:rPr>
              <a:t>vor der finalen Freigabe.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3840480"/>
            <a:ext cx="640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1" i="0">
                <a:solidFill>
                  <a:srgbClr val="667277"/>
                </a:solidFill>
              </a:rPr>
              <a:t>Stack: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170432" y="3840480"/>
            <a:ext cx="2926080" cy="320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667277"/>
                </a:solidFill>
              </a:rPr>
              <a:t>React + Vite  •  NocoDB API</a:t>
            </a:r>
          </a:p>
        </p:txBody>
      </p:sp>
      <p:sp>
        <p:nvSpPr>
          <p:cNvPr id="11" name="Rectangle 10"/>
          <p:cNvSpPr/>
          <p:nvPr/>
        </p:nvSpPr>
        <p:spPr>
          <a:xfrm>
            <a:off x="502920" y="4251960"/>
            <a:ext cx="3611880" cy="2057400"/>
          </a:xfrm>
          <a:prstGeom prst="rect">
            <a:avLst/>
          </a:prstGeom>
          <a:solidFill>
            <a:srgbClr val="E8F5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0080" y="4343400"/>
            <a:ext cx="329184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 i="0">
                <a:solidFill>
                  <a:srgbClr val="2B3A44"/>
                </a:solidFill>
              </a:rPr>
              <a:t>Schlüsselprinzip: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4709160"/>
            <a:ext cx="329184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1">
                <a:solidFill>
                  <a:srgbClr val="414D4D"/>
                </a:solidFill>
              </a:rPr>
              <a:t>"Der Mensch sieht ALLES."</a:t>
            </a:r>
          </a:p>
          <a:p>
            <a:pPr algn="l"/>
            <a:r>
              <a:rPr sz="1200" b="0" i="1">
                <a:solidFill>
                  <a:srgbClr val="414D4D"/>
                </a:solidFill>
              </a:rPr>
              <a:t/>
            </a:r>
          </a:p>
          <a:p>
            <a:pPr algn="l"/>
            <a:r>
              <a:rPr sz="1200" b="0" i="1">
                <a:solidFill>
                  <a:srgbClr val="414D4D"/>
                </a:solidFill>
              </a:rPr>
              <a:t>Jede KI-Entscheidung ist sichtbar,</a:t>
            </a:r>
          </a:p>
          <a:p>
            <a:pPr algn="l"/>
            <a:r>
              <a:rPr sz="1200" b="0" i="1">
                <a:solidFill>
                  <a:srgbClr val="414D4D"/>
                </a:solidFill>
              </a:rPr>
              <a:t>bearbeitbar und erfordert eine</a:t>
            </a:r>
          </a:p>
          <a:p>
            <a:pPr algn="l"/>
            <a:r>
              <a:rPr sz="1200" b="0" i="1">
                <a:solidFill>
                  <a:srgbClr val="414D4D"/>
                </a:solidFill>
              </a:rPr>
              <a:t>explizite Freigabe vor der</a:t>
            </a:r>
          </a:p>
          <a:p>
            <a:pPr algn="l"/>
            <a:r>
              <a:rPr sz="1200" b="0" i="1">
                <a:solidFill>
                  <a:srgbClr val="414D4D"/>
                </a:solidFill>
              </a:rPr>
              <a:t>PDF-Erstellung.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663440" y="1463040"/>
            <a:ext cx="402336" cy="402336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663440" y="1463040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1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846320" y="1865376"/>
            <a:ext cx="36576" cy="914400"/>
          </a:xfrm>
          <a:prstGeom prst="rect">
            <a:avLst/>
          </a:prstGeom>
          <a:solidFill>
            <a:srgbClr val="BBBBB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5166360" y="1463040"/>
            <a:ext cx="67665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2B3A44"/>
                </a:solidFill>
              </a:rPr>
              <a:t>KI-Abschnitte prüfen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166360" y="1865376"/>
            <a:ext cx="6766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67277"/>
                </a:solidFill>
              </a:rPr>
              <a:t>Alle KI-generierten Exposé-Abschnitte werden neben den</a:t>
            </a:r>
          </a:p>
          <a:p>
            <a:pPr algn="l"/>
            <a:r>
              <a:rPr sz="1200" b="0" i="0">
                <a:solidFill>
                  <a:srgbClr val="667277"/>
                </a:solidFill>
              </a:rPr>
              <a:t>Quelldaten zur einfachen Überprüfung angezeigt.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663440" y="2779776"/>
            <a:ext cx="402336" cy="402336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663440" y="2779776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2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846320" y="3182112"/>
            <a:ext cx="36576" cy="914400"/>
          </a:xfrm>
          <a:prstGeom prst="rect">
            <a:avLst/>
          </a:prstGeom>
          <a:solidFill>
            <a:srgbClr val="BBBBB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5166360" y="2779776"/>
            <a:ext cx="67665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2B3A44"/>
                </a:solidFill>
              </a:rPr>
              <a:t>Fehlende Daten ergänzen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166360" y="3182112"/>
            <a:ext cx="6766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67277"/>
                </a:solidFill>
              </a:rPr>
              <a:t>Fehlende Felder werden orange hervorgehoben —</a:t>
            </a:r>
          </a:p>
          <a:p>
            <a:pPr algn="l"/>
            <a:r>
              <a:rPr sz="1200" b="0" i="0">
                <a:solidFill>
                  <a:srgbClr val="667277"/>
                </a:solidFill>
              </a:rPr>
              <a:t>der Prüfer füllt sie manuell aus.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663440" y="4096512"/>
            <a:ext cx="402336" cy="402336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663440" y="4096512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3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846320" y="4498848"/>
            <a:ext cx="36576" cy="914400"/>
          </a:xfrm>
          <a:prstGeom prst="rect">
            <a:avLst/>
          </a:prstGeom>
          <a:solidFill>
            <a:srgbClr val="BBBBB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5166360" y="4096512"/>
            <a:ext cx="67665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2B3A44"/>
                </a:solidFill>
              </a:rPr>
              <a:t>Bilder neu zuweisen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166360" y="4498848"/>
            <a:ext cx="6766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67277"/>
                </a:solidFill>
              </a:rPr>
              <a:t>Falsch klassifizierte Bilder können über eine einfache</a:t>
            </a:r>
          </a:p>
          <a:p>
            <a:pPr algn="l"/>
            <a:r>
              <a:rPr sz="1200" b="0" i="0">
                <a:solidFill>
                  <a:srgbClr val="667277"/>
                </a:solidFill>
              </a:rPr>
              <a:t>Benutzeroberfläche dem richtigen Abschnitt zugewiesen werden.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663440" y="5413248"/>
            <a:ext cx="402336" cy="4023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663440" y="5413248"/>
            <a:ext cx="402336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2B3A44"/>
                </a:solidFill>
              </a:rPr>
              <a:t>4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166360" y="5413248"/>
            <a:ext cx="676656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500" b="1" i="0">
                <a:solidFill>
                  <a:srgbClr val="B8A387"/>
                </a:solidFill>
              </a:rPr>
              <a:t>FREIGEBEN  →  Phase 3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5166360" y="5815584"/>
            <a:ext cx="6766560" cy="685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200" b="0" i="0">
                <a:solidFill>
                  <a:srgbClr val="667277"/>
                </a:solidFill>
              </a:rPr>
              <a:t>Ein Klick sendet einen Webhook an n8n —</a:t>
            </a:r>
          </a:p>
          <a:p>
            <a:pPr algn="l"/>
            <a:r>
              <a:rPr sz="1200" b="0" i="0">
                <a:solidFill>
                  <a:srgbClr val="667277"/>
                </a:solidFill>
              </a:rPr>
              <a:t>die PDF-Erstellung beginnt sofort.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2F5F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182880"/>
            <a:ext cx="11338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700" b="1" i="0">
                <a:solidFill>
                  <a:srgbClr val="FFFFFF"/>
                </a:solidFill>
              </a:rPr>
              <a:t>Phase 3 — PDF-Erstellung &amp; Lieferung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097280"/>
            <a:ext cx="12188952" cy="4114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457200" y="1261872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0" i="0">
                <a:solidFill>
                  <a:srgbClr val="414D4D"/>
                </a:solidFill>
              </a:rPr>
              <a:t>Nach der Freigabe wird ein Webhook ausgelöst. Daten werden aus NocoDB abgerufen, in die HTML-Markenvorlage eingefügt, von Gotenberg zu PDF gerendert und ausgeliefert.</a:t>
            </a:r>
          </a:p>
        </p:txBody>
      </p:sp>
      <p:sp>
        <p:nvSpPr>
          <p:cNvPr id="6" name="Rectangle 5"/>
          <p:cNvSpPr/>
          <p:nvPr/>
        </p:nvSpPr>
        <p:spPr>
          <a:xfrm>
            <a:off x="292608" y="1920240"/>
            <a:ext cx="1766316" cy="41148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292608" y="1920240"/>
            <a:ext cx="1766316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83158" y="2103120"/>
            <a:ext cx="58521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⚡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184" y="2880360"/>
            <a:ext cx="1693164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Webhook-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Trigger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29184" y="3794759"/>
            <a:ext cx="1693164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Freigabe löst einen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Webhook an den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n8n-Workflow aus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58924" y="384048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260092" y="1920240"/>
            <a:ext cx="1766316" cy="41148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260092" y="1920240"/>
            <a:ext cx="1766316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850642" y="2103120"/>
            <a:ext cx="58521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96668" y="2880360"/>
            <a:ext cx="1693164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Daten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abrufen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296668" y="3794759"/>
            <a:ext cx="1693164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Alle Exposé-Felder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werden per API aus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NocoDB geladen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26408" y="384048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227576" y="1920240"/>
            <a:ext cx="1766316" cy="41148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227576" y="1920240"/>
            <a:ext cx="1766316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818126" y="2103120"/>
            <a:ext cx="58521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🧩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264152" y="2880360"/>
            <a:ext cx="1693164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HTML-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Vorlage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264152" y="3794759"/>
            <a:ext cx="1693164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Dynamische Daten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in Marken-HTML-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Vorlage eingefügt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993892" y="384048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195060" y="1920240"/>
            <a:ext cx="1766316" cy="41148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6195060" y="1920240"/>
            <a:ext cx="1766316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785610" y="2103120"/>
            <a:ext cx="58521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🖥️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231636" y="2880360"/>
            <a:ext cx="1693164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Gotenberg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Rendering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231636" y="3794759"/>
            <a:ext cx="1693164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Headless Chrome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rendert die HTML-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Seite zu PDF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961376" y="384048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30" name="Rectangle 29"/>
          <p:cNvSpPr/>
          <p:nvPr/>
        </p:nvSpPr>
        <p:spPr>
          <a:xfrm>
            <a:off x="8162544" y="1920240"/>
            <a:ext cx="1766316" cy="41148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162544" y="1920240"/>
            <a:ext cx="1766316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753094" y="2103120"/>
            <a:ext cx="58521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📄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199120" y="2880360"/>
            <a:ext cx="1693164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PDF-</a:t>
            </a:r>
          </a:p>
          <a:p>
            <a:pPr algn="ctr"/>
            <a:r>
              <a:rPr sz="1200" b="1" i="0">
                <a:solidFill>
                  <a:srgbClr val="FFFFFF"/>
                </a:solidFill>
              </a:rPr>
              <a:t>Ausgabe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199120" y="3794759"/>
            <a:ext cx="1693164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Druckfertiges PDF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mit ≥150 DPI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Auflösung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9928860" y="3840480"/>
            <a:ext cx="201168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1" i="0">
                <a:solidFill>
                  <a:srgbClr val="B8A387"/>
                </a:solidFill>
              </a:rPr>
              <a:t>▶</a:t>
            </a:r>
          </a:p>
        </p:txBody>
      </p:sp>
      <p:sp>
        <p:nvSpPr>
          <p:cNvPr id="36" name="Rectangle 35"/>
          <p:cNvSpPr/>
          <p:nvPr/>
        </p:nvSpPr>
        <p:spPr>
          <a:xfrm>
            <a:off x="10130028" y="1920240"/>
            <a:ext cx="1766316" cy="41148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0130028" y="1920240"/>
            <a:ext cx="1766316" cy="59436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0720578" y="2103120"/>
            <a:ext cx="585216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400" b="0" i="0">
                <a:solidFill>
                  <a:srgbClr val="FFFFFF"/>
                </a:solidFill>
              </a:rPr>
              <a:t>✉️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0166604" y="2880360"/>
            <a:ext cx="1693164" cy="8229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1" i="0">
                <a:solidFill>
                  <a:srgbClr val="FFFFFF"/>
                </a:solidFill>
              </a:rPr>
              <a:t>Liefern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0166604" y="3794759"/>
            <a:ext cx="1693164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000" b="0" i="0">
                <a:solidFill>
                  <a:srgbClr val="CCD5DA"/>
                </a:solidFill>
              </a:rPr>
              <a:t>In OneDrive gespeichert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+ per Outlook-E-Mail</a:t>
            </a:r>
          </a:p>
          <a:p>
            <a:pPr algn="ctr"/>
            <a:r>
              <a:rPr sz="1000" b="0" i="0">
                <a:solidFill>
                  <a:srgbClr val="CCD5DA"/>
                </a:solidFill>
              </a:rPr>
              <a:t>an Kunden versendet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92608" y="6172200"/>
            <a:ext cx="11603736" cy="457200"/>
          </a:xfrm>
          <a:prstGeom prst="rect">
            <a:avLst/>
          </a:prstGeom>
          <a:solidFill>
            <a:srgbClr val="E8F5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457200" y="6199632"/>
            <a:ext cx="11247120" cy="40233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2B3A44"/>
                </a:solidFill>
              </a:rPr>
              <a:t>Technologie-Stack:  n8n (Orchestrierung)  •  NocoDB (Daten)  •  Gotenberg / Headless Chrome (PDF)  •  OneDrive  •  Outlook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109728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11480" y="182880"/>
            <a:ext cx="11338560" cy="7772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700" b="1" i="0">
                <a:solidFill>
                  <a:srgbClr val="FFFFFF"/>
                </a:solidFill>
              </a:rPr>
              <a:t>Nächste Schritte — Fahrplan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1097280"/>
            <a:ext cx="12188952" cy="4114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365760" y="1325880"/>
            <a:ext cx="3703320" cy="5257800"/>
          </a:xfrm>
          <a:prstGeom prst="rect">
            <a:avLst/>
          </a:prstGeom>
          <a:solidFill>
            <a:srgbClr val="F2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365760" y="1325880"/>
            <a:ext cx="3703320" cy="64008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463040"/>
            <a:ext cx="548640" cy="457200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146304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43000" y="1463040"/>
            <a:ext cx="2834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B3A44"/>
                </a:solidFill>
              </a:rPr>
              <a:t>Evaluierung &amp; Tests</a:t>
            </a:r>
          </a:p>
        </p:txBody>
      </p:sp>
      <p:sp>
        <p:nvSpPr>
          <p:cNvPr id="10" name="Rectangle 9"/>
          <p:cNvSpPr/>
          <p:nvPr/>
        </p:nvSpPr>
        <p:spPr>
          <a:xfrm>
            <a:off x="502920" y="2148840"/>
            <a:ext cx="3429000" cy="32004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502920" y="2423160"/>
            <a:ext cx="82296" cy="246888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58368" y="2258568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End-to-End-Test mit echten Exposé-Daten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" y="3264408"/>
            <a:ext cx="82296" cy="246888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58368" y="3099816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KI-Klassifizierungsgenauigkeit validieren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" y="4105656"/>
            <a:ext cx="82296" cy="246888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58368" y="3941064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Stresstest mit Grenzfall-Uploads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920" y="4946904"/>
            <a:ext cx="82296" cy="246888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58368" y="4782312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PDF-Layout &amp; Rendering-Qualität prüfen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02920" y="5788152"/>
            <a:ext cx="82296" cy="246888"/>
          </a:xfrm>
          <a:prstGeom prst="rect">
            <a:avLst/>
          </a:prstGeom>
          <a:solidFill>
            <a:srgbClr val="3399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58368" y="5623560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Alle n8n-Fehlerpfade &amp; Fallbacks testen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79392" y="1325880"/>
            <a:ext cx="3703320" cy="5257800"/>
          </a:xfrm>
          <a:prstGeom prst="rect">
            <a:avLst/>
          </a:prstGeom>
          <a:solidFill>
            <a:srgbClr val="F2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279392" y="1325880"/>
            <a:ext cx="3703320" cy="64008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416552" y="1463040"/>
            <a:ext cx="548640" cy="457200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416552" y="146304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02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056632" y="1463040"/>
            <a:ext cx="2834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B3A44"/>
                </a:solidFill>
              </a:rPr>
              <a:t>Datenmapping verbessern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416552" y="2148840"/>
            <a:ext cx="3429000" cy="32004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416552" y="2423160"/>
            <a:ext cx="82296" cy="246888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572000" y="2258568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Alle KI-Ausgaben → NocoDB-Feldmapping prüfen</a:t>
            </a:r>
          </a:p>
        </p:txBody>
      </p:sp>
      <p:sp>
        <p:nvSpPr>
          <p:cNvPr id="29" name="Rectangle 28"/>
          <p:cNvSpPr/>
          <p:nvPr/>
        </p:nvSpPr>
        <p:spPr>
          <a:xfrm>
            <a:off x="4416552" y="3264408"/>
            <a:ext cx="82296" cy="246888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572000" y="3099816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Feldabweichungen zwischen KI &amp; Schema beheben</a:t>
            </a:r>
          </a:p>
        </p:txBody>
      </p:sp>
      <p:sp>
        <p:nvSpPr>
          <p:cNvPr id="31" name="Rectangle 30"/>
          <p:cNvSpPr/>
          <p:nvPr/>
        </p:nvSpPr>
        <p:spPr>
          <a:xfrm>
            <a:off x="4416552" y="4105656"/>
            <a:ext cx="82296" cy="246888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4572000" y="3941064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Prompts verbessern: Adresse, Preise, Merkmale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416552" y="4946904"/>
            <a:ext cx="82296" cy="246888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572000" y="4782312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Deutsche/englische Eingabe-Grenzfälle behandeln</a:t>
            </a:r>
          </a:p>
        </p:txBody>
      </p:sp>
      <p:sp>
        <p:nvSpPr>
          <p:cNvPr id="35" name="Rectangle 34"/>
          <p:cNvSpPr/>
          <p:nvPr/>
        </p:nvSpPr>
        <p:spPr>
          <a:xfrm>
            <a:off x="4416552" y="5788152"/>
            <a:ext cx="82296" cy="246888"/>
          </a:xfrm>
          <a:prstGeom prst="rect">
            <a:avLst/>
          </a:prstGeom>
          <a:solidFill>
            <a:srgbClr val="8A765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4572000" y="5623560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Unvollständiges Mapping früh im Prozess markieren</a:t>
            </a:r>
          </a:p>
        </p:txBody>
      </p:sp>
      <p:sp>
        <p:nvSpPr>
          <p:cNvPr id="37" name="Rectangle 36"/>
          <p:cNvSpPr/>
          <p:nvPr/>
        </p:nvSpPr>
        <p:spPr>
          <a:xfrm>
            <a:off x="8193024" y="1325880"/>
            <a:ext cx="3703320" cy="5257800"/>
          </a:xfrm>
          <a:prstGeom prst="rect">
            <a:avLst/>
          </a:prstGeom>
          <a:solidFill>
            <a:srgbClr val="F2F5F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8193024" y="1325880"/>
            <a:ext cx="3703320" cy="64008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8330184" y="1463040"/>
            <a:ext cx="548640" cy="457200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330184" y="1463040"/>
            <a:ext cx="5486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500" b="1" i="0">
                <a:solidFill>
                  <a:srgbClr val="FFFFFF"/>
                </a:solidFill>
              </a:rPr>
              <a:t>03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970264" y="1463040"/>
            <a:ext cx="28346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400" b="1" i="0">
                <a:solidFill>
                  <a:srgbClr val="2B3A44"/>
                </a:solidFill>
              </a:rPr>
              <a:t>Foto-Downloads — Hotspot-Bilder</a:t>
            </a:r>
          </a:p>
          <a:p>
            <a:pPr algn="l"/>
            <a:r>
              <a:rPr sz="1400" b="1" i="0">
                <a:solidFill>
                  <a:srgbClr val="2B3A44"/>
                </a:solidFill>
              </a:rPr>
              <a:t>Mikro &amp; Makro</a:t>
            </a:r>
          </a:p>
        </p:txBody>
      </p:sp>
      <p:sp>
        <p:nvSpPr>
          <p:cNvPr id="42" name="Rectangle 41"/>
          <p:cNvSpPr/>
          <p:nvPr/>
        </p:nvSpPr>
        <p:spPr>
          <a:xfrm>
            <a:off x="8330184" y="2148840"/>
            <a:ext cx="3429000" cy="32004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8330184" y="2423160"/>
            <a:ext cx="82296" cy="246888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8485632" y="2258568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Download: Fotos der Mikro-Hotspots</a:t>
            </a:r>
          </a:p>
          <a:p>
            <a:pPr algn="l"/>
            <a:r>
              <a:rPr sz="1100" b="0" i="0">
                <a:solidFill>
                  <a:srgbClr val="414D4D"/>
                </a:solidFill>
              </a:rPr>
              <a:t>(Cafés, Schulen, Parks, Ärzte etc.)</a:t>
            </a:r>
          </a:p>
        </p:txBody>
      </p:sp>
      <p:sp>
        <p:nvSpPr>
          <p:cNvPr id="45" name="Rectangle 44"/>
          <p:cNvSpPr/>
          <p:nvPr/>
        </p:nvSpPr>
        <p:spPr>
          <a:xfrm>
            <a:off x="8330184" y="3264408"/>
            <a:ext cx="82296" cy="246888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8485632" y="3099816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Download: Fotos der Makro-Hotspots</a:t>
            </a:r>
          </a:p>
          <a:p>
            <a:pPr algn="l"/>
            <a:r>
              <a:rPr sz="1100" b="0" i="0">
                <a:solidFill>
                  <a:srgbClr val="414D4D"/>
                </a:solidFill>
              </a:rPr>
              <a:t>(Zentrum, Bahnhof, Einkaufszentren etc.)</a:t>
            </a:r>
          </a:p>
        </p:txBody>
      </p:sp>
      <p:sp>
        <p:nvSpPr>
          <p:cNvPr id="47" name="Rectangle 46"/>
          <p:cNvSpPr/>
          <p:nvPr/>
        </p:nvSpPr>
        <p:spPr>
          <a:xfrm>
            <a:off x="8330184" y="4105656"/>
            <a:ext cx="82296" cy="246888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8485632" y="3941064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Aktuell: nur Karten &amp; Straßenansicht der</a:t>
            </a:r>
          </a:p>
          <a:p>
            <a:pPr algn="l"/>
            <a:r>
              <a:rPr sz="1100" b="0" i="0">
                <a:solidFill>
                  <a:srgbClr val="414D4D"/>
                </a:solidFill>
              </a:rPr>
              <a:t>Immobilie — Hotspot-Fotos fehlen noch</a:t>
            </a:r>
          </a:p>
        </p:txBody>
      </p:sp>
      <p:sp>
        <p:nvSpPr>
          <p:cNvPr id="49" name="Rectangle 48"/>
          <p:cNvSpPr/>
          <p:nvPr/>
        </p:nvSpPr>
        <p:spPr>
          <a:xfrm>
            <a:off x="8330184" y="4946904"/>
            <a:ext cx="82296" cy="246888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8485632" y="4782312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Integration ins Phase-2-Formular als</a:t>
            </a:r>
          </a:p>
          <a:p>
            <a:pPr algn="l"/>
            <a:r>
              <a:rPr sz="1100" b="0" i="0">
                <a:solidFill>
                  <a:srgbClr val="414D4D"/>
                </a:solidFill>
              </a:rPr>
              <a:t>herunterladbare Assets pro POI</a:t>
            </a:r>
          </a:p>
        </p:txBody>
      </p:sp>
      <p:sp>
        <p:nvSpPr>
          <p:cNvPr id="51" name="Rectangle 50"/>
          <p:cNvSpPr/>
          <p:nvPr/>
        </p:nvSpPr>
        <p:spPr>
          <a:xfrm>
            <a:off x="8330184" y="5788152"/>
            <a:ext cx="82296" cy="246888"/>
          </a:xfrm>
          <a:prstGeom prst="rect">
            <a:avLst/>
          </a:prstGeom>
          <a:solidFill>
            <a:srgbClr val="2B3A4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8485632" y="5623560"/>
            <a:ext cx="3291840" cy="7955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100" b="0" i="0">
                <a:solidFill>
                  <a:srgbClr val="414D4D"/>
                </a:solidFill>
              </a:rPr>
              <a:t>Mindestauflösung ≥150 DPI für PDF</a:t>
            </a:r>
          </a:p>
          <a:p>
            <a:pPr algn="l"/>
            <a:r>
              <a:rPr sz="1100" b="0" i="0">
                <a:solidFill>
                  <a:srgbClr val="414D4D"/>
                </a:solidFill>
              </a:rPr>
              <a:t>sicherstellen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B3A44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18872" cy="6858000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8872" y="5212080"/>
            <a:ext cx="12070080" cy="41148"/>
          </a:xfrm>
          <a:prstGeom prst="rect">
            <a:avLst/>
          </a:prstGeom>
          <a:solidFill>
            <a:srgbClr val="B8A38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457200" y="1645920"/>
            <a:ext cx="11247120" cy="14630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5000" b="1" i="0">
                <a:solidFill>
                  <a:srgbClr val="FFFFFF"/>
                </a:solidFill>
              </a:rPr>
              <a:t>Fragen &amp; Diskussion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3337560"/>
            <a:ext cx="1124712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800" b="0" i="0">
                <a:solidFill>
                  <a:srgbClr val="B8A387"/>
                </a:solidFill>
              </a:rPr>
              <a:t>NEG AG — Exposé-Automatisierungs-Pipeline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4069080"/>
            <a:ext cx="1124712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400" b="0" i="0">
                <a:solidFill>
                  <a:srgbClr val="667277"/>
                </a:solidFill>
              </a:rPr>
              <a:t>Jurgen A. C. Wilms   |   juergen.wilms@neg.ag   |   www.neg.ag   |   0151 40 55 440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4617720"/>
            <a:ext cx="1124712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200" b="0" i="0">
                <a:solidFill>
                  <a:srgbClr val="667277"/>
                </a:solidFill>
              </a:rPr>
              <a:t>Zimmerstrasse 3, 04109 Leipzig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6199632"/>
            <a:ext cx="11247120" cy="4114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1300" b="0" i="0">
                <a:solidFill>
                  <a:srgbClr val="667277"/>
                </a:solidFill>
              </a:rPr>
              <a:t>WIR. SIND. IMMOBILIEN!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